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5" r:id="rId35"/>
    <p:sldId id="296"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123" autoAdjust="0"/>
  </p:normalViewPr>
  <p:slideViewPr>
    <p:cSldViewPr snapToGrid="0" snapToObjects="1">
      <p:cViewPr varScale="1">
        <p:scale>
          <a:sx n="73" d="100"/>
          <a:sy n="73" d="100"/>
        </p:scale>
        <p:origin x="11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8/14/2025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8/14/2025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Abdullahi Ahmed</a:t>
            </a:r>
          </a:p>
          <a:p>
            <a:pPr algn="r"/>
            <a:r>
              <a:rPr lang="en-US" b="1" dirty="0">
                <a:solidFill>
                  <a:schemeClr val="bg1"/>
                </a:solidFill>
                <a:latin typeface="Tw Cen MT" panose="020B0602020104020603" pitchFamily="34" charset="77"/>
              </a:rPr>
              <a:t>August 14,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30" name="Picture 6">
            <a:extLst>
              <a:ext uri="{FF2B5EF4-FFF2-40B4-BE49-F238E27FC236}">
                <a16:creationId xmlns:a16="http://schemas.microsoft.com/office/drawing/2014/main" id="{C5CF5A87-CECB-84C4-8028-3C1A908F1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35200"/>
            <a:ext cx="121920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2050" name="Picture 2">
            <a:extLst>
              <a:ext uri="{FF2B5EF4-FFF2-40B4-BE49-F238E27FC236}">
                <a16:creationId xmlns:a16="http://schemas.microsoft.com/office/drawing/2014/main" id="{02259007-ADDF-D3F8-0389-6CD676A6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33613"/>
            <a:ext cx="12192000" cy="462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3074" name="Picture 2">
            <a:extLst>
              <a:ext uri="{FF2B5EF4-FFF2-40B4-BE49-F238E27FC236}">
                <a16:creationId xmlns:a16="http://schemas.microsoft.com/office/drawing/2014/main" id="{831648D7-7930-B943-C046-A42C04187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3907"/>
            <a:ext cx="12192000" cy="437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4098" name="Picture 2">
            <a:extLst>
              <a:ext uri="{FF2B5EF4-FFF2-40B4-BE49-F238E27FC236}">
                <a16:creationId xmlns:a16="http://schemas.microsoft.com/office/drawing/2014/main" id="{95F66411-E7FD-4EB0-48F8-2BE49BA3E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55631"/>
            <a:ext cx="12192000" cy="430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5122" name="Picture 2">
            <a:extLst>
              <a:ext uri="{FF2B5EF4-FFF2-40B4-BE49-F238E27FC236}">
                <a16:creationId xmlns:a16="http://schemas.microsoft.com/office/drawing/2014/main" id="{E4CDBD0F-5F85-9186-6C15-AC57462A7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5" y="2438400"/>
            <a:ext cx="1219199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6146" name="Picture 2">
            <a:extLst>
              <a:ext uri="{FF2B5EF4-FFF2-40B4-BE49-F238E27FC236}">
                <a16:creationId xmlns:a16="http://schemas.microsoft.com/office/drawing/2014/main" id="{EDEE892A-B1E2-6AAC-E73F-29669160A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32891"/>
            <a:ext cx="12285784" cy="452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pic>
        <p:nvPicPr>
          <p:cNvPr id="8" name="Picture 7">
            <a:extLst>
              <a:ext uri="{FF2B5EF4-FFF2-40B4-BE49-F238E27FC236}">
                <a16:creationId xmlns:a16="http://schemas.microsoft.com/office/drawing/2014/main" id="{0D46597F-1D7D-EAEA-1B71-0A5703984877}"/>
              </a:ext>
            </a:extLst>
          </p:cNvPr>
          <p:cNvPicPr>
            <a:picLocks noChangeAspect="1"/>
          </p:cNvPicPr>
          <p:nvPr/>
        </p:nvPicPr>
        <p:blipFill>
          <a:blip r:embed="rId3"/>
          <a:srcRect l="-1" t="11932" r="1154" b="29688"/>
          <a:stretch>
            <a:fillRect/>
          </a:stretch>
        </p:blipFill>
        <p:spPr>
          <a:xfrm>
            <a:off x="70338" y="3250394"/>
            <a:ext cx="12051323" cy="4003690"/>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pic>
        <p:nvPicPr>
          <p:cNvPr id="9" name="Picture 8">
            <a:extLst>
              <a:ext uri="{FF2B5EF4-FFF2-40B4-BE49-F238E27FC236}">
                <a16:creationId xmlns:a16="http://schemas.microsoft.com/office/drawing/2014/main" id="{14A67533-CA09-2F01-D3DF-65544090B6BB}"/>
              </a:ext>
            </a:extLst>
          </p:cNvPr>
          <p:cNvPicPr>
            <a:picLocks noChangeAspect="1"/>
          </p:cNvPicPr>
          <p:nvPr/>
        </p:nvPicPr>
        <p:blipFill>
          <a:blip r:embed="rId3"/>
          <a:srcRect t="31343" r="1058" b="7350"/>
          <a:stretch>
            <a:fillRect/>
          </a:stretch>
        </p:blipFill>
        <p:spPr>
          <a:xfrm>
            <a:off x="0" y="2653623"/>
            <a:ext cx="12063046" cy="4204377"/>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Random Forest</a:t>
            </a:r>
            <a:r>
              <a:rPr lang="en-US" sz="2400" b="1" dirty="0"/>
              <a:t> </a:t>
            </a:r>
            <a:r>
              <a:rPr lang="en-US" sz="2400" dirty="0"/>
              <a:t>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0.8214285714285713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
        <p:nvSpPr>
          <p:cNvPr id="10" name="Rectangle 3">
            <a:extLst>
              <a:ext uri="{FF2B5EF4-FFF2-40B4-BE49-F238E27FC236}">
                <a16:creationId xmlns:a16="http://schemas.microsoft.com/office/drawing/2014/main" id="{E5884D80-75AF-3D50-CFD0-8AAB8AF9B509}"/>
              </a:ext>
            </a:extLst>
          </p:cNvPr>
          <p:cNvSpPr>
            <a:spLocks noChangeArrowheads="1"/>
          </p:cNvSpPr>
          <p:nvPr/>
        </p:nvSpPr>
        <p:spPr bwMode="auto">
          <a:xfrm>
            <a:off x="0" y="0"/>
            <a:ext cx="12192000" cy="457200"/>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menlo"/>
              </a:rPr>
              <a:t>285714285714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0.8482142857142858</a:t>
            </a:r>
            <a:endParaRPr lang="en-MY" sz="2000" dirty="0"/>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0.8752857142857142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7170" name="Picture 2">
            <a:extLst>
              <a:ext uri="{FF2B5EF4-FFF2-40B4-BE49-F238E27FC236}">
                <a16:creationId xmlns:a16="http://schemas.microsoft.com/office/drawing/2014/main" id="{AA7F7693-338E-44CF-2A1F-4C703EF89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305" y="3267088"/>
            <a:ext cx="4610833" cy="318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0.8332142857142858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8194" name="Picture 2">
            <a:extLst>
              <a:ext uri="{FF2B5EF4-FFF2-40B4-BE49-F238E27FC236}">
                <a16:creationId xmlns:a16="http://schemas.microsoft.com/office/drawing/2014/main" id="{C693D9AE-ABEE-0EB8-F1AD-8C751FFD1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594" y="3311611"/>
            <a:ext cx="5048250" cy="341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F797-EC2E-C5BA-F78C-43704BB6E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FEB00-E50F-2F81-FDCA-F96E8F690E45}"/>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63131353-8367-2C51-27A8-FA381A91EC5F}"/>
              </a:ext>
            </a:extLst>
          </p:cNvPr>
          <p:cNvSpPr>
            <a:spLocks noGrp="1"/>
          </p:cNvSpPr>
          <p:nvPr>
            <p:ph idx="1"/>
          </p:nvPr>
        </p:nvSpPr>
        <p:spPr>
          <a:xfrm>
            <a:off x="838200" y="1903263"/>
            <a:ext cx="10515600" cy="4822001"/>
          </a:xfrm>
        </p:spPr>
        <p:txBody>
          <a:bodyPr>
            <a:normAutofit/>
          </a:bodyPr>
          <a:lstStyle/>
          <a:p>
            <a:r>
              <a:rPr lang="en-US" dirty="0"/>
              <a:t>XGBClassifier</a:t>
            </a:r>
          </a:p>
          <a:p>
            <a:r>
              <a:rPr lang="en-US" sz="2000" dirty="0" err="1"/>
              <a:t>GridSearchCV</a:t>
            </a:r>
            <a:r>
              <a:rPr lang="en-US" sz="2000" dirty="0"/>
              <a:t> best score: 0.944444</a:t>
            </a:r>
            <a:endParaRPr lang="en-MY" sz="2000" dirty="0"/>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EE76A986-A47C-B50D-8D16-280E59AF737C}"/>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1A575EE-304F-FCF3-DDA4-BD0C9E84015B}"/>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524F208C-2106-4B01-7A19-E216B5D11948}"/>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218" name="Picture 2">
            <a:extLst>
              <a:ext uri="{FF2B5EF4-FFF2-40B4-BE49-F238E27FC236}">
                <a16:creationId xmlns:a16="http://schemas.microsoft.com/office/drawing/2014/main" id="{85902FB3-71B3-D051-745B-BC67EB56E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594" y="3429000"/>
            <a:ext cx="5048250" cy="312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300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91040-3DDC-294D-3DCF-3BBB0F5C6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A9CBA-3D4B-1BAB-29BB-41CC10C5A20B}"/>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8E0A91D7-2B78-4734-A40E-5F16D8FC4064}"/>
              </a:ext>
            </a:extLst>
          </p:cNvPr>
          <p:cNvSpPr>
            <a:spLocks noGrp="1"/>
          </p:cNvSpPr>
          <p:nvPr>
            <p:ph idx="1"/>
          </p:nvPr>
        </p:nvSpPr>
        <p:spPr>
          <a:xfrm>
            <a:off x="838200" y="1903263"/>
            <a:ext cx="10515600" cy="4822001"/>
          </a:xfrm>
        </p:spPr>
        <p:txBody>
          <a:bodyPr>
            <a:normAutofit/>
          </a:bodyPr>
          <a:lstStyle/>
          <a:p>
            <a:r>
              <a:rPr lang="en-US" sz="2400" dirty="0" err="1"/>
              <a:t>RandomForest</a:t>
            </a:r>
            <a:endParaRPr lang="en-US" sz="2400" dirty="0"/>
          </a:p>
          <a:p>
            <a:pPr lvl="1"/>
            <a:r>
              <a:rPr lang="en-US" sz="2000" dirty="0" err="1"/>
              <a:t>GridSearchCV</a:t>
            </a:r>
            <a:r>
              <a:rPr lang="en-US" sz="2000" dirty="0"/>
              <a:t> best score: 1.000000</a:t>
            </a:r>
            <a:br>
              <a:rPr lang="en-US" dirty="0"/>
            </a:br>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3D21A041-F9FE-B0F0-D01C-99CC29E87F81}"/>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7994F77-5446-EFF8-5553-CF63D202C453}"/>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0AA5674-9983-4C2B-C87D-E15E88E418FB}"/>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10245" name="Picture 5">
            <a:extLst>
              <a:ext uri="{FF2B5EF4-FFF2-40B4-BE49-F238E27FC236}">
                <a16:creationId xmlns:a16="http://schemas.microsoft.com/office/drawing/2014/main" id="{901A26A7-49A0-DEC2-6A87-2CFE2F360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3039761"/>
            <a:ext cx="5048250" cy="351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0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 y="1765087"/>
            <a:ext cx="12192000" cy="5092913"/>
          </a:xfrm>
        </p:spPr>
        <p:txBody>
          <a:bodyPr>
            <a:normAutofit/>
          </a:bodyPr>
          <a:lstStyle/>
          <a:p>
            <a:r>
              <a:rPr lang="en-US" sz="2400" dirty="0"/>
              <a:t>Putting the results of all six models' side by side, we can see that they all share the same accuracy score and confusion matrix when tested on the test set. 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r>
              <a:rPr lang="en-US" sz="2400" dirty="0"/>
              <a:t>Random Forest (</a:t>
            </a:r>
            <a:r>
              <a:rPr lang="en-US" sz="2400" dirty="0" err="1"/>
              <a:t>GridSearchCV</a:t>
            </a:r>
            <a:r>
              <a:rPr lang="en-US" sz="2400" dirty="0"/>
              <a:t> best score: 1.000000)</a:t>
            </a:r>
          </a:p>
          <a:p>
            <a:r>
              <a:rPr lang="en-US" sz="2400" dirty="0"/>
              <a:t>XGBClassifier (</a:t>
            </a:r>
            <a:r>
              <a:rPr lang="en-US" sz="2400" dirty="0" err="1"/>
              <a:t>GridSearchCV</a:t>
            </a:r>
            <a:r>
              <a:rPr lang="en-US" sz="2400" dirty="0"/>
              <a:t> best score: 0.944444)</a:t>
            </a:r>
          </a:p>
          <a:p>
            <a:r>
              <a:rPr lang="en-US" sz="2400" dirty="0"/>
              <a:t>Decision Tree (</a:t>
            </a:r>
            <a:r>
              <a:rPr lang="en-US" sz="2400" dirty="0" err="1"/>
              <a:t>GridSearchCV</a:t>
            </a:r>
            <a:r>
              <a:rPr lang="en-US" sz="2400" dirty="0"/>
              <a:t> best score: 0.8752857142857142)</a:t>
            </a:r>
          </a:p>
          <a:p>
            <a:r>
              <a:rPr lang="en-US" sz="2400" dirty="0"/>
              <a:t>Support Vector Machine, SVM (</a:t>
            </a:r>
            <a:r>
              <a:rPr lang="en-US" sz="2400" dirty="0" err="1"/>
              <a:t>GridSearchCV</a:t>
            </a:r>
            <a:r>
              <a:rPr lang="en-US" sz="2400" dirty="0"/>
              <a:t> best score: 0.8482142857142858)</a:t>
            </a:r>
          </a:p>
          <a:p>
            <a:r>
              <a:rPr lang="en-US" sz="2400" dirty="0"/>
              <a:t>K Nearest Neighbors, KNN (</a:t>
            </a:r>
            <a:r>
              <a:rPr lang="en-US" sz="2400" dirty="0" err="1"/>
              <a:t>GridSearchCV</a:t>
            </a:r>
            <a:r>
              <a:rPr lang="en-US" sz="2400" dirty="0"/>
              <a:t> best score: 0.8332142857142858)</a:t>
            </a:r>
          </a:p>
          <a:p>
            <a:r>
              <a:rPr lang="en-US" sz="2400" dirty="0"/>
              <a:t>Logistic Regression (</a:t>
            </a:r>
            <a:r>
              <a:rPr lang="en-US" sz="2400" dirty="0" err="1"/>
              <a:t>GridSearchCV</a:t>
            </a:r>
            <a:r>
              <a:rPr lang="en-US" sz="2400" dirty="0"/>
              <a:t> best score: 0.8214285714285713)</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2128</Words>
  <Application>Microsoft Office PowerPoint</Application>
  <PresentationFormat>Widescreen</PresentationFormat>
  <Paragraphs>356</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menlo</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Abdullahi Ahmed</cp:lastModifiedBy>
  <cp:revision>204</cp:revision>
  <dcterms:created xsi:type="dcterms:W3CDTF">2022-01-04T01:00:05Z</dcterms:created>
  <dcterms:modified xsi:type="dcterms:W3CDTF">2025-08-14T11:50:37Z</dcterms:modified>
</cp:coreProperties>
</file>